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40" r:id="rId3"/>
    <p:sldId id="341" r:id="rId4"/>
    <p:sldId id="319" r:id="rId5"/>
    <p:sldId id="314" r:id="rId6"/>
    <p:sldId id="306" r:id="rId7"/>
    <p:sldId id="305" r:id="rId8"/>
    <p:sldId id="291" r:id="rId9"/>
    <p:sldId id="295" r:id="rId10"/>
    <p:sldId id="299" r:id="rId11"/>
    <p:sldId id="298" r:id="rId12"/>
    <p:sldId id="297" r:id="rId13"/>
    <p:sldId id="296" r:id="rId14"/>
    <p:sldId id="292" r:id="rId15"/>
    <p:sldId id="301" r:id="rId16"/>
    <p:sldId id="302" r:id="rId17"/>
    <p:sldId id="308" r:id="rId18"/>
    <p:sldId id="309" r:id="rId19"/>
    <p:sldId id="300" r:id="rId20"/>
    <p:sldId id="311" r:id="rId21"/>
    <p:sldId id="310" r:id="rId22"/>
    <p:sldId id="307" r:id="rId23"/>
    <p:sldId id="312" r:id="rId24"/>
    <p:sldId id="313" r:id="rId25"/>
    <p:sldId id="324" r:id="rId26"/>
    <p:sldId id="323" r:id="rId27"/>
    <p:sldId id="325" r:id="rId28"/>
    <p:sldId id="334" r:id="rId29"/>
    <p:sldId id="336" r:id="rId30"/>
    <p:sldId id="322" r:id="rId31"/>
    <p:sldId id="326" r:id="rId32"/>
    <p:sldId id="327" r:id="rId33"/>
    <p:sldId id="328" r:id="rId34"/>
    <p:sldId id="342" r:id="rId35"/>
    <p:sldId id="332" r:id="rId36"/>
    <p:sldId id="335" r:id="rId37"/>
    <p:sldId id="337" r:id="rId38"/>
    <p:sldId id="33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2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5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9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5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8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2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3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8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0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0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92B46-280F-4DFE-9334-6D55253F11C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26EBB-B021-45F8-8A6F-689A5CBA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9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716" y="188112"/>
            <a:ext cx="1007570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Introduction to Spatial Data in 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746204" y="949003"/>
            <a:ext cx="6654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</a:t>
            </a:r>
            <a:r>
              <a:rPr lang="en-US" sz="3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ith </a:t>
            </a:r>
            <a:r>
              <a:rPr lang="en-US" sz="3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sf</a:t>
            </a:r>
            <a:r>
              <a:rPr lang="en-US" sz="3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and </a:t>
            </a:r>
            <a:r>
              <a:rPr lang="en-US" sz="3800" b="1" dirty="0" err="1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mapview</a:t>
            </a:r>
            <a:r>
              <a:rPr lang="en-US" sz="3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, in </a:t>
            </a:r>
            <a:r>
              <a:rPr lang="en-US" sz="3800" b="1" dirty="0" err="1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RStudio</a:t>
            </a:r>
            <a:endParaRPr lang="en-US" sz="3800" b="1" dirty="0" smtClean="0">
              <a:ln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9659" y="4966393"/>
            <a:ext cx="39326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David Harshbarger</a:t>
            </a:r>
            <a:endParaRPr lang="en-US" sz="3800" b="1" dirty="0" smtClean="0">
              <a:ln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7137" y="5563504"/>
            <a:ext cx="245772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2019-02-28</a:t>
            </a:r>
            <a:endParaRPr lang="en-US" sz="38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pic>
        <p:nvPicPr>
          <p:cNvPr id="9" name="Picture 2" descr="https://github.com/tim-salabim/mvl/raw/cstriestohelp/imagery/animated/box_anim.gif?raw=tru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1" y="1770108"/>
            <a:ext cx="3228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08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1716" y="1707760"/>
            <a:ext cx="24275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Geometry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070600" y="1447800"/>
            <a:ext cx="12700" cy="52731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42" y="656348"/>
            <a:ext cx="2657085" cy="26570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1716" y="188112"/>
            <a:ext cx="95766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Building blocks of spatial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202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1716" y="1707760"/>
            <a:ext cx="24275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Geometry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1716" y="3706576"/>
            <a:ext cx="3330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Attribute data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070600" y="1447800"/>
            <a:ext cx="12700" cy="52731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8324144" y="3028351"/>
            <a:ext cx="1492362" cy="1380948"/>
            <a:chOff x="8324144" y="3206151"/>
            <a:chExt cx="1492362" cy="1380948"/>
          </a:xfrm>
        </p:grpSpPr>
        <p:sp>
          <p:nvSpPr>
            <p:cNvPr id="4" name="Rounded Rectangle 3"/>
            <p:cNvSpPr/>
            <p:nvPr/>
          </p:nvSpPr>
          <p:spPr>
            <a:xfrm>
              <a:off x="8871557" y="3713706"/>
              <a:ext cx="395164" cy="873393"/>
            </a:xfrm>
            <a:prstGeom prst="roundRect">
              <a:avLst/>
            </a:prstGeom>
            <a:solidFill>
              <a:schemeClr val="bg1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9421342" y="3206151"/>
              <a:ext cx="395164" cy="1380947"/>
            </a:xfrm>
            <a:prstGeom prst="roundRect">
              <a:avLst/>
            </a:prstGeom>
            <a:solidFill>
              <a:schemeClr val="bg1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8324144" y="4218659"/>
              <a:ext cx="395164" cy="368439"/>
            </a:xfrm>
            <a:prstGeom prst="roundRect">
              <a:avLst/>
            </a:prstGeom>
            <a:solidFill>
              <a:schemeClr val="bg1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42" y="656348"/>
            <a:ext cx="2657085" cy="26570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1716" y="188112"/>
            <a:ext cx="95766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Building blocks of spatial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188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1716" y="1707760"/>
            <a:ext cx="24275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Geometry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1716" y="3706576"/>
            <a:ext cx="3330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Attribute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1716" y="5653747"/>
            <a:ext cx="24783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Projection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070600" y="1447800"/>
            <a:ext cx="12700" cy="52731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80" y="4987371"/>
            <a:ext cx="1725891" cy="173359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324144" y="3028351"/>
            <a:ext cx="1492362" cy="1380948"/>
            <a:chOff x="8324144" y="3206151"/>
            <a:chExt cx="1492362" cy="1380948"/>
          </a:xfrm>
        </p:grpSpPr>
        <p:sp>
          <p:nvSpPr>
            <p:cNvPr id="4" name="Rounded Rectangle 3"/>
            <p:cNvSpPr/>
            <p:nvPr/>
          </p:nvSpPr>
          <p:spPr>
            <a:xfrm>
              <a:off x="8871557" y="3713706"/>
              <a:ext cx="395164" cy="873393"/>
            </a:xfrm>
            <a:prstGeom prst="roundRect">
              <a:avLst/>
            </a:prstGeom>
            <a:solidFill>
              <a:schemeClr val="bg1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9421342" y="3206151"/>
              <a:ext cx="395164" cy="1380947"/>
            </a:xfrm>
            <a:prstGeom prst="roundRect">
              <a:avLst/>
            </a:prstGeom>
            <a:solidFill>
              <a:schemeClr val="bg1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8324144" y="4218659"/>
              <a:ext cx="395164" cy="368439"/>
            </a:xfrm>
            <a:prstGeom prst="roundRect">
              <a:avLst/>
            </a:prstGeom>
            <a:solidFill>
              <a:schemeClr val="bg1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42" y="656348"/>
            <a:ext cx="2657085" cy="26570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1716" y="188112"/>
            <a:ext cx="95766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Building blocks of spatial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36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11004" y="1465767"/>
            <a:ext cx="680179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An ordinary shapefile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04" y="3350814"/>
            <a:ext cx="10319947" cy="2588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18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81112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717" y="188112"/>
            <a:ext cx="1010348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Shapefiles are actually several files, each containing different aspects of spatial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pic>
        <p:nvPicPr>
          <p:cNvPr id="16" name="Picture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04" y="3350814"/>
            <a:ext cx="10319947" cy="2588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24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81112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717" y="188112"/>
            <a:ext cx="101034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But in R, we use the sf</a:t>
            </a:r>
          </a:p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package to employ sf objects,</a:t>
            </a:r>
          </a:p>
          <a:p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which are just data frames </a:t>
            </a: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with a geometry column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57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81112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27" y="1230610"/>
            <a:ext cx="8345901" cy="57275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038703" y="245725"/>
            <a:ext cx="811459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f objects </a:t>
            </a:r>
            <a:r>
              <a:rPr lang="en-US" sz="5800" b="1" u="sng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are data frames</a:t>
            </a:r>
          </a:p>
        </p:txBody>
      </p:sp>
    </p:spTree>
    <p:extLst>
      <p:ext uri="{BB962C8B-B14F-4D97-AF65-F5344CB8AC3E}">
        <p14:creationId xmlns:p14="http://schemas.microsoft.com/office/powerpoint/2010/main" val="130165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81112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27" y="1230610"/>
            <a:ext cx="8345901" cy="57275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038703" y="245725"/>
            <a:ext cx="811459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f objects </a:t>
            </a:r>
            <a:r>
              <a:rPr lang="en-US" sz="5800" b="1" u="sng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are data frames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27101" y="1230610"/>
            <a:ext cx="3676472" cy="5433237"/>
          </a:xfrm>
          <a:prstGeom prst="roundRect">
            <a:avLst/>
          </a:prstGeom>
          <a:noFill/>
          <a:ln w="158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81112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27" y="1230610"/>
            <a:ext cx="8345901" cy="57275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038703" y="245725"/>
            <a:ext cx="811459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f objects </a:t>
            </a:r>
            <a:r>
              <a:rPr lang="en-US" sz="5800" b="1" u="sng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are data frames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27101" y="1230610"/>
            <a:ext cx="3676472" cy="5433237"/>
          </a:xfrm>
          <a:prstGeom prst="roundRect">
            <a:avLst/>
          </a:prstGeom>
          <a:noFill/>
          <a:ln w="158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52694" y="1979112"/>
            <a:ext cx="4536206" cy="41586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27850" y="2157719"/>
            <a:ext cx="46694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92D050"/>
                </a:solidFill>
              </a:rPr>
              <a:t>Note that this particular set of geometry data doesn’t look like </a:t>
            </a:r>
            <a:r>
              <a:rPr lang="en-US" sz="3400" dirty="0" err="1" smtClean="0">
                <a:solidFill>
                  <a:srgbClr val="92D050"/>
                </a:solidFill>
              </a:rPr>
              <a:t>lat</a:t>
            </a:r>
            <a:r>
              <a:rPr lang="en-US" sz="3400" dirty="0" smtClean="0">
                <a:solidFill>
                  <a:srgbClr val="92D050"/>
                </a:solidFill>
              </a:rPr>
              <a:t>/long coordinates… because it’s not anymore! The spatial data have been </a:t>
            </a:r>
            <a:r>
              <a:rPr lang="en-US" sz="3400" i="1" u="sng" dirty="0" smtClean="0">
                <a:solidFill>
                  <a:srgbClr val="92D050"/>
                </a:solidFill>
              </a:rPr>
              <a:t>projected</a:t>
            </a:r>
            <a:endParaRPr lang="en-US" sz="3400" i="1" u="sng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1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81112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1160649" y="-145579"/>
            <a:ext cx="9944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What actions can we take on spatial data with R?</a:t>
            </a:r>
          </a:p>
        </p:txBody>
      </p:sp>
    </p:spTree>
    <p:extLst>
      <p:ext uri="{BB962C8B-B14F-4D97-AF65-F5344CB8AC3E}">
        <p14:creationId xmlns:p14="http://schemas.microsoft.com/office/powerpoint/2010/main" val="65570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16" name="Shape 276"/>
          <p:cNvSpPr/>
          <p:nvPr/>
        </p:nvSpPr>
        <p:spPr>
          <a:xfrm>
            <a:off x="608626" y="1426051"/>
            <a:ext cx="345139" cy="480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 defTabSz="825500">
              <a:defRPr sz="6800" b="1">
                <a:solidFill>
                  <a:srgbClr val="1845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1</a:t>
            </a:r>
            <a:endParaRPr sz="5800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+mn-lt"/>
            </a:endParaRPr>
          </a:p>
        </p:txBody>
      </p:sp>
      <p:sp>
        <p:nvSpPr>
          <p:cNvPr id="19" name="Shape 279"/>
          <p:cNvSpPr/>
          <p:nvPr/>
        </p:nvSpPr>
        <p:spPr>
          <a:xfrm>
            <a:off x="610326" y="4528110"/>
            <a:ext cx="341740" cy="480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 defTabSz="825500">
              <a:defRPr sz="6800" b="1">
                <a:solidFill>
                  <a:srgbClr val="1845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3</a:t>
            </a:r>
            <a:endParaRPr sz="5800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+mn-lt"/>
            </a:endParaRPr>
          </a:p>
        </p:txBody>
      </p:sp>
      <p:sp>
        <p:nvSpPr>
          <p:cNvPr id="21" name="Shape 679"/>
          <p:cNvSpPr/>
          <p:nvPr/>
        </p:nvSpPr>
        <p:spPr>
          <a:xfrm>
            <a:off x="1304755" y="1355400"/>
            <a:ext cx="1018161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What is 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spatial data</a:t>
            </a: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, and why </a:t>
            </a:r>
            <a:r>
              <a:rPr lang="en-US" sz="58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R</a:t>
            </a:r>
            <a:r>
              <a:rPr lang="en-US" sz="5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22" name="Shape 680"/>
          <p:cNvSpPr/>
          <p:nvPr/>
        </p:nvSpPr>
        <p:spPr>
          <a:xfrm>
            <a:off x="1304502" y="4302494"/>
            <a:ext cx="10277171" cy="94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Resources for later</a:t>
            </a:r>
            <a:endParaRPr lang="en-US" sz="5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  <p:sp>
        <p:nvSpPr>
          <p:cNvPr id="11" name="Shape 276"/>
          <p:cNvSpPr/>
          <p:nvPr/>
        </p:nvSpPr>
        <p:spPr>
          <a:xfrm>
            <a:off x="608626" y="2970303"/>
            <a:ext cx="345139" cy="480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 defTabSz="825500">
              <a:defRPr sz="6800" b="1">
                <a:solidFill>
                  <a:srgbClr val="1845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2</a:t>
            </a:r>
            <a:endParaRPr sz="5800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+mn-lt"/>
            </a:endParaRPr>
          </a:p>
        </p:txBody>
      </p:sp>
      <p:sp>
        <p:nvSpPr>
          <p:cNvPr id="13" name="Shape 679"/>
          <p:cNvSpPr/>
          <p:nvPr/>
        </p:nvSpPr>
        <p:spPr>
          <a:xfrm>
            <a:off x="1304755" y="2899652"/>
            <a:ext cx="909301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Tutorial and use cases</a:t>
            </a:r>
            <a:endParaRPr lang="en-US" sz="5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005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81112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1160649" y="-145579"/>
            <a:ext cx="9944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What actions can we take on spatial data with R?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60649" y="2004212"/>
            <a:ext cx="1120068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Just about anything you would</a:t>
            </a:r>
          </a:p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with a normal dataframe</a:t>
            </a:r>
          </a:p>
        </p:txBody>
      </p:sp>
    </p:spTree>
    <p:extLst>
      <p:ext uri="{BB962C8B-B14F-4D97-AF65-F5344CB8AC3E}">
        <p14:creationId xmlns:p14="http://schemas.microsoft.com/office/powerpoint/2010/main" val="47120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81112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1160649" y="-145579"/>
            <a:ext cx="9944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What actions can we take on spatial data with R?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60649" y="2004212"/>
            <a:ext cx="1120068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Just about anything you would</a:t>
            </a:r>
          </a:p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with a normal dataframe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0649" y="4154003"/>
            <a:ext cx="1120068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As well as some new 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geoprocessing</a:t>
            </a: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tricks, thanks to 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sf</a:t>
            </a:r>
          </a:p>
        </p:txBody>
      </p:sp>
    </p:spTree>
    <p:extLst>
      <p:ext uri="{BB962C8B-B14F-4D97-AF65-F5344CB8AC3E}">
        <p14:creationId xmlns:p14="http://schemas.microsoft.com/office/powerpoint/2010/main" val="27506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81112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02017" y="1457349"/>
            <a:ext cx="68903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Project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66582" y="2252636"/>
            <a:ext cx="68903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Buffer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87526" y="2203130"/>
            <a:ext cx="68903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Dissolve</a:t>
            </a:r>
          </a:p>
        </p:txBody>
      </p:sp>
      <p:sp>
        <p:nvSpPr>
          <p:cNvPr id="12" name="TextBox 11"/>
          <p:cNvSpPr txBox="1"/>
          <p:nvPr/>
        </p:nvSpPr>
        <p:spPr>
          <a:xfrm rot="21033567">
            <a:off x="1463285" y="3823354"/>
            <a:ext cx="6890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Spatial join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06339" y="3369503"/>
            <a:ext cx="18356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Clip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185" y="2510129"/>
            <a:ext cx="35880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Intersect</a:t>
            </a:r>
          </a:p>
        </p:txBody>
      </p:sp>
      <p:sp>
        <p:nvSpPr>
          <p:cNvPr id="17" name="TextBox 16"/>
          <p:cNvSpPr txBox="1"/>
          <p:nvPr/>
        </p:nvSpPr>
        <p:spPr>
          <a:xfrm rot="347737">
            <a:off x="1474834" y="5760496"/>
            <a:ext cx="73864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Reduce to centroid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0050" y="1469393"/>
            <a:ext cx="68903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Compute area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3124" y="4925664"/>
            <a:ext cx="68903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Convex hull</a:t>
            </a:r>
          </a:p>
        </p:txBody>
      </p:sp>
      <p:sp>
        <p:nvSpPr>
          <p:cNvPr id="21" name="TextBox 20"/>
          <p:cNvSpPr txBox="1"/>
          <p:nvPr/>
        </p:nvSpPr>
        <p:spPr>
          <a:xfrm rot="21159917">
            <a:off x="5628626" y="2664512"/>
            <a:ext cx="6890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Interpolate values</a:t>
            </a:r>
          </a:p>
        </p:txBody>
      </p:sp>
      <p:sp>
        <p:nvSpPr>
          <p:cNvPr id="22" name="TextBox 21"/>
          <p:cNvSpPr txBox="1"/>
          <p:nvPr/>
        </p:nvSpPr>
        <p:spPr>
          <a:xfrm rot="360505">
            <a:off x="6121416" y="3924163"/>
            <a:ext cx="68903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Smooth features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62861" y="4963201"/>
            <a:ext cx="68903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Drop “crumbs”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49943" y="4350090"/>
            <a:ext cx="68903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Fill in holes</a:t>
            </a:r>
          </a:p>
        </p:txBody>
      </p:sp>
      <p:sp>
        <p:nvSpPr>
          <p:cNvPr id="25" name="TextBox 24"/>
          <p:cNvSpPr txBox="1"/>
          <p:nvPr/>
        </p:nvSpPr>
        <p:spPr>
          <a:xfrm rot="20097443">
            <a:off x="3023060" y="1281602"/>
            <a:ext cx="883721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4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Raster-to-polygon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60649" y="-145579"/>
            <a:ext cx="9944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What actions can we take on spatial data with R?</a:t>
            </a:r>
          </a:p>
        </p:txBody>
      </p:sp>
    </p:spTree>
    <p:extLst>
      <p:ext uri="{BB962C8B-B14F-4D97-AF65-F5344CB8AC3E}">
        <p14:creationId xmlns:p14="http://schemas.microsoft.com/office/powerpoint/2010/main" val="189002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11" grpId="0"/>
      <p:bldP spid="12" grpId="0"/>
      <p:bldP spid="13" grpId="0"/>
      <p:bldP spid="15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81112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60649" y="3025138"/>
            <a:ext cx="291031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st_as_sf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t_area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t_buffer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st_centroid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st_combine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st_contains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st_covers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983" y="-141760"/>
            <a:ext cx="11200684" cy="27699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Conveniently, all 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geoprocessing</a:t>
            </a: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functions in the sf package begin with the prefix </a:t>
            </a:r>
            <a:r>
              <a:rPr lang="en-US" sz="58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_</a:t>
            </a:r>
            <a:endParaRPr lang="en-US" sz="5800" b="1" dirty="0" smtClean="0">
              <a:ln>
                <a:solidFill>
                  <a:schemeClr val="bg1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7245" y="3025138"/>
            <a:ext cx="374746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st_crosses</a:t>
            </a:r>
            <a:endParaRPr lang="en-US" sz="3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st_crs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st_set_crs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st_difference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st_distance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t_interpolate_aw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st_intersection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48934" y="3025138"/>
            <a:ext cx="374746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st_join</a:t>
            </a:r>
            <a:r>
              <a:rPr lang="en-US" sz="3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</a:t>
            </a:r>
            <a:r>
              <a:rPr lang="en-US" sz="3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t_make_grid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t_nearest_points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t_read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t_sample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t_touches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3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3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t_write</a:t>
            </a:r>
            <a:endParaRPr lang="en-US" sz="34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46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81112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641304" y="4221012"/>
            <a:ext cx="725934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TO NAME A FEW</a:t>
            </a:r>
            <a:endParaRPr lang="en-US" sz="7200" b="1" dirty="0" smtClean="0">
              <a:ln>
                <a:solidFill>
                  <a:schemeClr val="bg1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983" y="-141760"/>
            <a:ext cx="11200684" cy="27699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Conveniently, all 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geoprocessing</a:t>
            </a: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functions in the sf package begin with the prefix </a:t>
            </a:r>
            <a:r>
              <a:rPr lang="en-US" sz="58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st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_</a:t>
            </a:r>
            <a:endParaRPr lang="en-US" sz="5800" b="1" dirty="0" smtClean="0">
              <a:ln>
                <a:solidFill>
                  <a:schemeClr val="bg1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5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16" name="Shape 276"/>
          <p:cNvSpPr/>
          <p:nvPr/>
        </p:nvSpPr>
        <p:spPr>
          <a:xfrm>
            <a:off x="608626" y="1426051"/>
            <a:ext cx="345139" cy="480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 defTabSz="825500">
              <a:defRPr sz="6800" b="1">
                <a:solidFill>
                  <a:srgbClr val="1845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2</a:t>
            </a:r>
            <a:endParaRPr sz="5800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+mn-lt"/>
            </a:endParaRPr>
          </a:p>
        </p:txBody>
      </p:sp>
      <p:sp>
        <p:nvSpPr>
          <p:cNvPr id="21" name="Shape 679"/>
          <p:cNvSpPr/>
          <p:nvPr/>
        </p:nvSpPr>
        <p:spPr>
          <a:xfrm>
            <a:off x="1304755" y="1355400"/>
            <a:ext cx="909301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Tutorial and use cases</a:t>
            </a:r>
            <a:endParaRPr lang="en-US" sz="5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95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8" name="Shape 679"/>
          <p:cNvSpPr/>
          <p:nvPr/>
        </p:nvSpPr>
        <p:spPr>
          <a:xfrm>
            <a:off x="1474088" y="1877871"/>
            <a:ext cx="9479858" cy="495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We will work through five steps: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Read</a:t>
            </a:r>
            <a:r>
              <a:rPr lang="en-US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 in spatial data to 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Explore </a:t>
            </a:r>
            <a:r>
              <a:rPr lang="en-US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visually</a:t>
            </a:r>
            <a:endParaRPr lang="en-US" sz="3600" b="1" dirty="0" smtClean="0">
              <a:ln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Manipulate </a:t>
            </a:r>
            <a:r>
              <a:rPr lang="en-US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the geometry &amp; projection data</a:t>
            </a:r>
            <a:endParaRPr lang="en-US" sz="3600" b="1" dirty="0" smtClean="0">
              <a:ln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Analyze </a:t>
            </a:r>
            <a:r>
              <a:rPr lang="en-US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the attribute data</a:t>
            </a:r>
            <a:endParaRPr lang="en-US" sz="3600" b="1" dirty="0" smtClean="0">
              <a:ln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Write</a:t>
            </a:r>
            <a:r>
              <a:rPr lang="en-US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 </a:t>
            </a:r>
            <a:r>
              <a:rPr lang="en-US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the output to a shapefile</a:t>
            </a:r>
            <a:endParaRPr 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  <p:sp>
        <p:nvSpPr>
          <p:cNvPr id="9" name="Shape 276"/>
          <p:cNvSpPr/>
          <p:nvPr/>
        </p:nvSpPr>
        <p:spPr>
          <a:xfrm>
            <a:off x="608626" y="1426051"/>
            <a:ext cx="345139" cy="480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 defTabSz="825500">
              <a:defRPr sz="6800" b="1">
                <a:solidFill>
                  <a:srgbClr val="1845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2</a:t>
            </a:r>
            <a:endParaRPr sz="5800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+mn-lt"/>
            </a:endParaRPr>
          </a:p>
        </p:txBody>
      </p:sp>
      <p:sp>
        <p:nvSpPr>
          <p:cNvPr id="11" name="Shape 679"/>
          <p:cNvSpPr/>
          <p:nvPr/>
        </p:nvSpPr>
        <p:spPr>
          <a:xfrm>
            <a:off x="1304755" y="1355400"/>
            <a:ext cx="909301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Tutorial and use cases</a:t>
            </a:r>
            <a:endParaRPr lang="en-US" sz="5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46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8" name="Shape 679"/>
          <p:cNvSpPr/>
          <p:nvPr/>
        </p:nvSpPr>
        <p:spPr>
          <a:xfrm>
            <a:off x="1474088" y="1527143"/>
            <a:ext cx="9479858" cy="495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To the code!</a:t>
            </a:r>
            <a:endParaRPr 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  <p:sp>
        <p:nvSpPr>
          <p:cNvPr id="9" name="Shape 276"/>
          <p:cNvSpPr/>
          <p:nvPr/>
        </p:nvSpPr>
        <p:spPr>
          <a:xfrm>
            <a:off x="608626" y="1426051"/>
            <a:ext cx="345139" cy="480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 defTabSz="825500">
              <a:defRPr sz="6800" b="1">
                <a:solidFill>
                  <a:srgbClr val="1845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2</a:t>
            </a:r>
            <a:endParaRPr sz="5800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+mn-lt"/>
            </a:endParaRPr>
          </a:p>
        </p:txBody>
      </p:sp>
      <p:sp>
        <p:nvSpPr>
          <p:cNvPr id="11" name="Shape 679"/>
          <p:cNvSpPr/>
          <p:nvPr/>
        </p:nvSpPr>
        <p:spPr>
          <a:xfrm>
            <a:off x="1304755" y="1355400"/>
            <a:ext cx="909301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Tutorial and use cases</a:t>
            </a:r>
            <a:endParaRPr lang="en-US" sz="5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80" y="909833"/>
            <a:ext cx="31242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802710"/>
            <a:ext cx="4876800" cy="4876800"/>
          </a:xfrm>
          <a:prstGeom prst="rect">
            <a:avLst/>
          </a:prstGeom>
          <a:effectLst>
            <a:outerShdw blurRad="50800" dist="50800" dir="27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64991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47" y="490183"/>
            <a:ext cx="1239033" cy="1239033"/>
          </a:xfrm>
          <a:prstGeom prst="rect">
            <a:avLst/>
          </a:prstGeom>
          <a:effectLst>
            <a:outerShdw blurRad="50800" dist="50800" dir="2700000" algn="ctr" rotWithShape="0">
              <a:schemeClr val="tx1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380751" y="626991"/>
            <a:ext cx="981124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Be mindful of coordinate reference systems</a:t>
            </a:r>
          </a:p>
          <a:p>
            <a:endParaRPr lang="en-US" sz="5800" b="1" dirty="0"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r>
              <a:rPr lang="en-US" sz="5800" b="1" dirty="0" smtClean="0"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Never use geoprocessing functions on </a:t>
            </a:r>
            <a:r>
              <a:rPr lang="en-US" sz="5800" b="1" dirty="0" err="1" smtClean="0"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unprojected</a:t>
            </a:r>
            <a:r>
              <a:rPr lang="en-US" sz="5800" b="1" dirty="0" smtClean="0"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</a:t>
            </a:r>
            <a:r>
              <a:rPr lang="en-US" sz="5800" b="1" dirty="0" err="1" smtClean="0"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lat</a:t>
            </a:r>
            <a:r>
              <a:rPr lang="en-US" sz="5800" b="1" dirty="0" smtClean="0"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/long coordinate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47" y="3118208"/>
            <a:ext cx="1239033" cy="1239033"/>
          </a:xfrm>
          <a:prstGeom prst="rect">
            <a:avLst/>
          </a:prstGeom>
          <a:effectLst>
            <a:outerShdw blurRad="50800" dist="50800" dir="27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019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37411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16" name="Shape 276"/>
          <p:cNvSpPr/>
          <p:nvPr/>
        </p:nvSpPr>
        <p:spPr>
          <a:xfrm>
            <a:off x="608626" y="1426051"/>
            <a:ext cx="345139" cy="480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 defTabSz="825500">
              <a:defRPr sz="6800" b="1">
                <a:solidFill>
                  <a:srgbClr val="1845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1</a:t>
            </a:r>
            <a:endParaRPr sz="5800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+mn-lt"/>
            </a:endParaRPr>
          </a:p>
        </p:txBody>
      </p:sp>
      <p:sp>
        <p:nvSpPr>
          <p:cNvPr id="19" name="Shape 279"/>
          <p:cNvSpPr/>
          <p:nvPr/>
        </p:nvSpPr>
        <p:spPr>
          <a:xfrm>
            <a:off x="610326" y="4528110"/>
            <a:ext cx="341740" cy="480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 defTabSz="825500">
              <a:defRPr sz="6800" b="1">
                <a:solidFill>
                  <a:srgbClr val="1845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3</a:t>
            </a:r>
            <a:endParaRPr sz="5800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+mn-lt"/>
            </a:endParaRPr>
          </a:p>
        </p:txBody>
      </p:sp>
      <p:sp>
        <p:nvSpPr>
          <p:cNvPr id="21" name="Shape 679"/>
          <p:cNvSpPr/>
          <p:nvPr/>
        </p:nvSpPr>
        <p:spPr>
          <a:xfrm>
            <a:off x="1304755" y="1355400"/>
            <a:ext cx="1018161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What is 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spatial data</a:t>
            </a: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, and why </a:t>
            </a:r>
            <a:r>
              <a:rPr lang="en-US" sz="58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R</a:t>
            </a:r>
            <a:r>
              <a:rPr lang="en-US" sz="5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22" name="Shape 680"/>
          <p:cNvSpPr/>
          <p:nvPr/>
        </p:nvSpPr>
        <p:spPr>
          <a:xfrm>
            <a:off x="1304502" y="4302494"/>
            <a:ext cx="10277171" cy="94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Resources for later</a:t>
            </a:r>
            <a:endParaRPr lang="en-US" sz="5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  <p:sp>
        <p:nvSpPr>
          <p:cNvPr id="11" name="Shape 276"/>
          <p:cNvSpPr/>
          <p:nvPr/>
        </p:nvSpPr>
        <p:spPr>
          <a:xfrm>
            <a:off x="608626" y="2970303"/>
            <a:ext cx="345139" cy="480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 defTabSz="825500">
              <a:defRPr sz="6800" b="1">
                <a:solidFill>
                  <a:srgbClr val="1845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2</a:t>
            </a:r>
            <a:endParaRPr sz="5800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+mn-lt"/>
            </a:endParaRPr>
          </a:p>
        </p:txBody>
      </p:sp>
      <p:sp>
        <p:nvSpPr>
          <p:cNvPr id="13" name="Shape 679"/>
          <p:cNvSpPr/>
          <p:nvPr/>
        </p:nvSpPr>
        <p:spPr>
          <a:xfrm>
            <a:off x="1304755" y="2899652"/>
            <a:ext cx="909301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Tutorial and use cases</a:t>
            </a:r>
            <a:endParaRPr lang="en-US" sz="5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  <p:sp>
        <p:nvSpPr>
          <p:cNvPr id="14" name="Shape 674"/>
          <p:cNvSpPr/>
          <p:nvPr/>
        </p:nvSpPr>
        <p:spPr>
          <a:xfrm>
            <a:off x="1710871" y="3521928"/>
            <a:ext cx="103266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-  </a:t>
            </a:r>
            <a:r>
              <a:rPr lang="en-US" sz="3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o</a:t>
            </a:r>
            <a:r>
              <a:rPr lang="en-US" sz="3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nly a </a:t>
            </a:r>
            <a:r>
              <a:rPr lang="en-US" sz="3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brief discussion of mapmaking</a:t>
            </a:r>
            <a:r>
              <a:rPr lang="en-US" sz="3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 in R</a:t>
            </a:r>
            <a:endParaRPr lang="en-US" sz="3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959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7" name="Shape 276"/>
          <p:cNvSpPr/>
          <p:nvPr/>
        </p:nvSpPr>
        <p:spPr>
          <a:xfrm>
            <a:off x="608626" y="1426051"/>
            <a:ext cx="345139" cy="480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 defTabSz="825500">
              <a:defRPr sz="6800" b="1">
                <a:solidFill>
                  <a:srgbClr val="1845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3</a:t>
            </a:r>
            <a:endParaRPr sz="5800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+mn-lt"/>
            </a:endParaRPr>
          </a:p>
        </p:txBody>
      </p:sp>
      <p:sp>
        <p:nvSpPr>
          <p:cNvPr id="8" name="Shape 679"/>
          <p:cNvSpPr/>
          <p:nvPr/>
        </p:nvSpPr>
        <p:spPr>
          <a:xfrm>
            <a:off x="1304755" y="1355400"/>
            <a:ext cx="909301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Resources</a:t>
            </a:r>
            <a:endParaRPr lang="en-US" sz="5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8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pic>
        <p:nvPicPr>
          <p:cNvPr id="1028" name="Picture 4" descr="The geocompr book co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560" y="197428"/>
            <a:ext cx="4282882" cy="6380018"/>
          </a:xfrm>
          <a:prstGeom prst="rect">
            <a:avLst/>
          </a:prstGeom>
          <a:noFill/>
          <a:effectLst>
            <a:outerShdw blurRad="50800" dist="50800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679"/>
          <p:cNvSpPr/>
          <p:nvPr/>
        </p:nvSpPr>
        <p:spPr>
          <a:xfrm>
            <a:off x="394284" y="722901"/>
            <a:ext cx="5806100" cy="350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Free web-based book available at</a:t>
            </a:r>
          </a:p>
          <a:p>
            <a:r>
              <a:rPr lang="en-US" sz="58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https://geocompr.robinlovelace.net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/</a:t>
            </a:r>
          </a:p>
          <a:p>
            <a:endParaRPr lang="en-US" sz="5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42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9" name="Shape 679"/>
          <p:cNvSpPr/>
          <p:nvPr/>
        </p:nvSpPr>
        <p:spPr>
          <a:xfrm>
            <a:off x="394284" y="2262802"/>
            <a:ext cx="5956412" cy="2379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Calibri" panose="020F0502020204030204" pitchFamily="34" charset="0"/>
              </a:rPr>
              <a:t>look up codes for projections</a:t>
            </a:r>
          </a:p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Calibri" panose="020F0502020204030204" pitchFamily="34" charset="0"/>
              </a:rPr>
              <a:t>(EPSG codes) at</a:t>
            </a:r>
          </a:p>
          <a:p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Calibri" panose="020F0502020204030204" pitchFamily="34" charset="0"/>
              </a:rPr>
              <a:t>https</a:t>
            </a:r>
            <a:r>
              <a:rPr lang="en-US" sz="58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Calibri" panose="020F0502020204030204" pitchFamily="34" charset="0"/>
              </a:rPr>
              <a:t>://epsg.io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Calibri" panose="020F0502020204030204" pitchFamily="34" charset="0"/>
              </a:rPr>
              <a:t>/</a:t>
            </a: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096" y="524396"/>
            <a:ext cx="5212080" cy="5455920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6023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9" name="Shape 679"/>
          <p:cNvSpPr/>
          <p:nvPr/>
        </p:nvSpPr>
        <p:spPr>
          <a:xfrm>
            <a:off x="394284" y="2113290"/>
            <a:ext cx="9479858" cy="495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Tutorials and</a:t>
            </a:r>
          </a:p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vignettes at</a:t>
            </a:r>
          </a:p>
          <a:p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rspatial.org</a:t>
            </a:r>
            <a:endParaRPr lang="en-US" sz="5800" b="1" dirty="0">
              <a:ln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400" y="275573"/>
            <a:ext cx="4624447" cy="6431265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1513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9" name="Shape 679"/>
          <p:cNvSpPr/>
          <p:nvPr/>
        </p:nvSpPr>
        <p:spPr>
          <a:xfrm>
            <a:off x="1308684" y="131906"/>
            <a:ext cx="10403152" cy="495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Check out the R package 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tigris</a:t>
            </a: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, which imports US government geometries at the command line</a:t>
            </a:r>
            <a:endParaRPr lang="en-US" sz="5800" b="1" dirty="0">
              <a:ln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338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282217"/>
              </p:ext>
            </p:extLst>
          </p:nvPr>
        </p:nvGraphicFramePr>
        <p:xfrm>
          <a:off x="2142402" y="513568"/>
          <a:ext cx="9889972" cy="7647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Acrobat Document" r:id="rId5" imgW="13952520" imgH="10794960" progId="AcroExch.Document.11">
                  <p:embed/>
                </p:oleObj>
              </mc:Choice>
              <mc:Fallback>
                <p:oleObj name="Acrobat Document" r:id="rId5" imgW="13952520" imgH="1079496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2402" y="513568"/>
                        <a:ext cx="9889972" cy="7647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hape 679"/>
          <p:cNvSpPr/>
          <p:nvPr/>
        </p:nvSpPr>
        <p:spPr>
          <a:xfrm>
            <a:off x="368331" y="-162838"/>
            <a:ext cx="11455338" cy="77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5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https://github.com/rstudio/cheatsheets/blob/master/sf.pdf</a:t>
            </a:r>
          </a:p>
        </p:txBody>
      </p:sp>
    </p:spTree>
    <p:extLst>
      <p:ext uri="{BB962C8B-B14F-4D97-AF65-F5344CB8AC3E}">
        <p14:creationId xmlns:p14="http://schemas.microsoft.com/office/powerpoint/2010/main" val="20295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5988181" y="3940394"/>
            <a:ext cx="5184731" cy="1636341"/>
            <a:chOff x="6516116" y="1152395"/>
            <a:chExt cx="5184731" cy="1636341"/>
          </a:xfrm>
          <a:effectLst>
            <a:outerShdw blurRad="50800" dist="50800" dir="2700000" algn="ctr" rotWithShape="0">
              <a:schemeClr val="tx1"/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116" y="1152395"/>
              <a:ext cx="3991075" cy="163634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7847" y="1263189"/>
              <a:ext cx="1143000" cy="11430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208734" y="2498119"/>
            <a:ext cx="5011666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4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#</a:t>
            </a:r>
            <a:r>
              <a:rPr lang="en-US" sz="8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rspatial</a:t>
            </a:r>
            <a:endParaRPr lang="en-US" sz="8400" b="1" dirty="0" smtClean="0">
              <a:ln>
                <a:solidFill>
                  <a:schemeClr val="bg1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8734" y="1178277"/>
            <a:ext cx="5011666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4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#</a:t>
            </a:r>
            <a:r>
              <a:rPr lang="en-US" sz="84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rstats</a:t>
            </a:r>
            <a:endParaRPr lang="en-US" sz="8400" b="1" dirty="0" smtClean="0">
              <a:ln>
                <a:solidFill>
                  <a:schemeClr val="bg1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6083" y="1653194"/>
            <a:ext cx="1125591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Online communities</a:t>
            </a:r>
          </a:p>
          <a:p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are your friend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18" y="5092299"/>
            <a:ext cx="7799414" cy="1861558"/>
          </a:xfrm>
          <a:prstGeom prst="rect">
            <a:avLst/>
          </a:prstGeom>
          <a:effectLst>
            <a:outerShdw blurRad="50800" dist="50800" dir="27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9249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716" y="188112"/>
            <a:ext cx="1007570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Introduction to Spatial Data in 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746204" y="949003"/>
            <a:ext cx="6654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</a:t>
            </a:r>
            <a:r>
              <a:rPr lang="en-US" sz="3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ith </a:t>
            </a:r>
            <a:r>
              <a:rPr lang="en-US" sz="3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sf</a:t>
            </a:r>
            <a:r>
              <a:rPr lang="en-US" sz="3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and </a:t>
            </a:r>
            <a:r>
              <a:rPr lang="en-US" sz="3800" b="1" dirty="0" err="1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mapview</a:t>
            </a:r>
            <a:r>
              <a:rPr lang="en-US" sz="3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, in </a:t>
            </a:r>
            <a:r>
              <a:rPr lang="en-US" sz="3800" b="1" dirty="0" err="1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RStudio</a:t>
            </a:r>
            <a:endParaRPr lang="en-US" sz="3800" b="1" dirty="0" smtClean="0">
              <a:ln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9659" y="4966393"/>
            <a:ext cx="39326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David Harshbarger</a:t>
            </a:r>
            <a:endParaRPr lang="en-US" sz="3800" b="1" dirty="0" smtClean="0">
              <a:ln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7137" y="5563504"/>
            <a:ext cx="245772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2019-02-28</a:t>
            </a:r>
            <a:endParaRPr lang="en-US" sz="38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  <p:pic>
        <p:nvPicPr>
          <p:cNvPr id="9" name="Picture 2" descr="https://github.com/tim-salabim/mvl/raw/cstriestohelp/imagery/animated/box_anim.gif?raw=tru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1" y="1770108"/>
            <a:ext cx="3228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06928" y="6369210"/>
            <a:ext cx="3682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i</a:t>
            </a:r>
            <a:r>
              <a:rPr lang="en-US" sz="2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cons courtesy of flaticon.com</a:t>
            </a:r>
            <a:endParaRPr lang="en-US" sz="2200" b="1" dirty="0" smtClean="0">
              <a:ln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30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898505" y="291064"/>
            <a:ext cx="106755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Bonus round: things to Google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8505" y="1274466"/>
            <a:ext cx="10775753" cy="634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vector vs. raster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projection vs. datum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</a:t>
            </a: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imple 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f</a:t>
            </a: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eatures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</a:t>
            </a:r>
            <a:r>
              <a:rPr lang="en-US" sz="58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OpenStreetMap</a:t>
            </a:r>
            <a:endParaRPr lang="en-US" sz="58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Well-known text (WKT)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 </a:t>
            </a:r>
            <a:r>
              <a:rPr lang="en-US" sz="5800" b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GeoJSON</a:t>
            </a:r>
            <a:endParaRPr lang="en-US" sz="58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5800" b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63500" dir="2700000" algn="ctr" rotWithShape="0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326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7" name="Shape 276"/>
          <p:cNvSpPr/>
          <p:nvPr/>
        </p:nvSpPr>
        <p:spPr>
          <a:xfrm>
            <a:off x="608626" y="1426051"/>
            <a:ext cx="345139" cy="480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 defTabSz="825500">
              <a:defRPr sz="6800" b="1">
                <a:solidFill>
                  <a:srgbClr val="1845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1</a:t>
            </a:r>
            <a:endParaRPr sz="5800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+mn-lt"/>
            </a:endParaRPr>
          </a:p>
        </p:txBody>
      </p:sp>
      <p:sp>
        <p:nvSpPr>
          <p:cNvPr id="8" name="Shape 679"/>
          <p:cNvSpPr/>
          <p:nvPr/>
        </p:nvSpPr>
        <p:spPr>
          <a:xfrm>
            <a:off x="1304755" y="1355400"/>
            <a:ext cx="1018161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l" defTabSz="825500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What is </a:t>
            </a:r>
            <a:r>
              <a:rPr lang="en-US" sz="58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spatial data</a:t>
            </a:r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, and why </a:t>
            </a:r>
            <a:r>
              <a:rPr lang="en-US" sz="58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R</a:t>
            </a:r>
            <a:r>
              <a:rPr lang="en-US" sz="5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611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716" y="188112"/>
            <a:ext cx="252921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Why R?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156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716" y="188112"/>
            <a:ext cx="252921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Why R?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31986" y="1688820"/>
            <a:ext cx="92779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Keep statistical analysis and spatial analysis in the </a:t>
            </a:r>
            <a:r>
              <a:rPr lang="en-US" sz="4200" b="1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same workflow</a:t>
            </a:r>
            <a:endParaRPr lang="en-US" sz="4200" b="1" dirty="0" smtClean="0">
              <a:ln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50800" dir="2700000" algn="ctr" rotWithShape="0">
                  <a:schemeClr val="tx1"/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b="1" dirty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This is not just convenient – it makes your work more </a:t>
            </a:r>
            <a:r>
              <a:rPr lang="en-US" sz="42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easily </a:t>
            </a:r>
            <a:r>
              <a:rPr lang="en-US" sz="42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reproducible </a:t>
            </a:r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(by others, but also by you!)</a:t>
            </a:r>
            <a:endParaRPr lang="en-US" sz="4200" b="1" dirty="0">
              <a:solidFill>
                <a:schemeClr val="bg1"/>
              </a:solidFill>
              <a:effectLst>
                <a:outerShdw blurRad="50800" dist="50800" dir="2700000" algn="ctr" rotWithShape="0">
                  <a:schemeClr val="tx1"/>
                </a:outerShdw>
              </a:effectLst>
            </a:endParaRP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R is open-source, and…</a:t>
            </a:r>
          </a:p>
        </p:txBody>
      </p:sp>
    </p:spTree>
    <p:extLst>
      <p:ext uri="{BB962C8B-B14F-4D97-AF65-F5344CB8AC3E}">
        <p14:creationId xmlns:p14="http://schemas.microsoft.com/office/powerpoint/2010/main" val="62649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716" y="188112"/>
            <a:ext cx="252921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Why R?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31986" y="1688820"/>
            <a:ext cx="92779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Keep statistical analysis and spatial analysis in the </a:t>
            </a:r>
            <a:r>
              <a:rPr lang="en-US" sz="42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same workflow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b="1" dirty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This is not just convenient – it makes your work more </a:t>
            </a:r>
            <a:r>
              <a:rPr lang="en-US" sz="4200" b="1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easily </a:t>
            </a:r>
            <a:r>
              <a:rPr lang="en-US" sz="42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reproducible </a:t>
            </a:r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(by others, but also by you!)</a:t>
            </a:r>
            <a:endParaRPr lang="en-US" sz="4200" b="1" dirty="0">
              <a:solidFill>
                <a:schemeClr val="bg1"/>
              </a:solidFill>
              <a:effectLst>
                <a:outerShdw blurRad="50800" dist="50800" dir="2700000" algn="ctr" rotWithShape="0">
                  <a:schemeClr val="tx1"/>
                </a:outerShdw>
              </a:effectLst>
            </a:endParaRP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4200" b="1" dirty="0" smtClean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R is open-source, and…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1986" y="5855440"/>
            <a:ext cx="9277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b="1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50800" dir="2700000" algn="ctr" rotWithShape="0">
                    <a:schemeClr val="tx1"/>
                  </a:outerShdw>
                </a:effectLst>
              </a:rPr>
              <a:t>R is really good with spatial data!</a:t>
            </a:r>
          </a:p>
        </p:txBody>
      </p:sp>
    </p:spTree>
    <p:extLst>
      <p:ext uri="{BB962C8B-B14F-4D97-AF65-F5344CB8AC3E}">
        <p14:creationId xmlns:p14="http://schemas.microsoft.com/office/powerpoint/2010/main" val="33450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57044" y="2643213"/>
            <a:ext cx="742786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So what is spatial data?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80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1128"/>
            <a:ext cx="12192000" cy="8323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9333" y="-925688"/>
            <a:ext cx="12880622" cy="85344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716" y="188112"/>
            <a:ext cx="95766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63500" dir="2700000" algn="ctr" rotWithShape="0">
                    <a:schemeClr val="tx1"/>
                  </a:outerShdw>
                </a:effectLst>
              </a:rPr>
              <a:t>Building blocks of spatial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" y="6392411"/>
            <a:ext cx="325206" cy="403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717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6257</TotalTime>
  <Words>606</Words>
  <Application>Microsoft Office PowerPoint</Application>
  <PresentationFormat>Widescreen</PresentationFormat>
  <Paragraphs>139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Helvetica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Brookings Institution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Harshbarger</dc:creator>
  <cp:lastModifiedBy>David Harshbarger</cp:lastModifiedBy>
  <cp:revision>94</cp:revision>
  <dcterms:created xsi:type="dcterms:W3CDTF">2018-04-20T17:10:24Z</dcterms:created>
  <dcterms:modified xsi:type="dcterms:W3CDTF">2019-02-28T20:53:58Z</dcterms:modified>
</cp:coreProperties>
</file>